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League Spartan Medium"/>
      <p:regular r:id="rId17"/>
      <p:bold r:id="rId18"/>
    </p:embeddedFont>
    <p:embeddedFont>
      <p:font typeface="Inter"/>
      <p:regular r:id="rId19"/>
      <p:bold r:id="rId20"/>
    </p:embeddedFont>
    <p:embeddedFont>
      <p:font typeface="Poppi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bold.fntdata"/><Relationship Id="rId11" Type="http://schemas.openxmlformats.org/officeDocument/2006/relationships/slide" Target="slides/slide5.xml"/><Relationship Id="rId22" Type="http://schemas.openxmlformats.org/officeDocument/2006/relationships/font" Target="fonts/Poppins-bold.fntdata"/><Relationship Id="rId10" Type="http://schemas.openxmlformats.org/officeDocument/2006/relationships/slide" Target="slides/slide4.xml"/><Relationship Id="rId21" Type="http://schemas.openxmlformats.org/officeDocument/2006/relationships/font" Target="fonts/Poppins-regular.fntdata"/><Relationship Id="rId13" Type="http://schemas.openxmlformats.org/officeDocument/2006/relationships/slide" Target="slides/slide7.xml"/><Relationship Id="rId24" Type="http://schemas.openxmlformats.org/officeDocument/2006/relationships/font" Target="fonts/Poppins-boldItalic.fntdata"/><Relationship Id="rId12" Type="http://schemas.openxmlformats.org/officeDocument/2006/relationships/slide" Target="slides/slide6.xml"/><Relationship Id="rId23"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LeagueSpartanMedium-regular.fntdata"/><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Inter-regular.fntdata"/><Relationship Id="rId6" Type="http://schemas.openxmlformats.org/officeDocument/2006/relationships/notesMaster" Target="notesMasters/notesMaster1.xml"/><Relationship Id="rId18" Type="http://schemas.openxmlformats.org/officeDocument/2006/relationships/font" Target="fonts/LeagueSpartanMedium-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SLIDES_API13859065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SLIDES_API13859065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SLIDES_API138590651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SLIDES_API138590651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7aa25d6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7aa25d6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83345fa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83345fa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SLIDES_API13859065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SLIDES_API13859065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SLIDES_API138590651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SLIDES_API138590651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SLIDES_API138590651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SLIDES_API138590651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SLIDES_API138590651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SLIDES_API138590651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83345fa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83345fa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SLIDES_API138590651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SLIDES_API138590651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14"/>
          <p:cNvSpPr txBox="1"/>
          <p:nvPr>
            <p:ph idx="1" type="body"/>
          </p:nvPr>
        </p:nvSpPr>
        <p:spPr>
          <a:xfrm>
            <a:off x="632175" y="1717350"/>
            <a:ext cx="5056800" cy="19596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6051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p:nvPr>
            <p:ph idx="1" type="subTitle"/>
          </p:nvPr>
        </p:nvSpPr>
        <p:spPr>
          <a:xfrm>
            <a:off x="642700" y="1589400"/>
            <a:ext cx="64746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17"/>
          <p:cNvSpPr/>
          <p:nvPr>
            <p:ph idx="2" type="pic"/>
          </p:nvPr>
        </p:nvSpPr>
        <p:spPr>
          <a:xfrm>
            <a:off x="642700" y="632300"/>
            <a:ext cx="2615100" cy="3918900"/>
          </a:xfrm>
          <a:prstGeom prst="roundRect">
            <a:avLst>
              <a:gd fmla="val 16667" name="adj"/>
            </a:avLst>
          </a:prstGeom>
          <a:noFill/>
          <a:ln>
            <a:noFill/>
          </a:ln>
        </p:spPr>
      </p:sp>
      <p:sp>
        <p:nvSpPr>
          <p:cNvPr id="78" name="Google Shape;78;p17"/>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9" name="Google Shape;79;p17"/>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0" name="Google Shape;80;p17"/>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subTitle"/>
          </p:nvPr>
        </p:nvSpPr>
        <p:spPr>
          <a:xfrm>
            <a:off x="4722075" y="1959150"/>
            <a:ext cx="35898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18"/>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5" name="Google Shape;85;p18"/>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86" name="Google Shape;86;p18"/>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87" name="Google Shape;87;p18"/>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8" name="Google Shape;88;p18"/>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89" name="Google Shape;89;p18"/>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90" name="Shape 90"/>
        <p:cNvGrpSpPr/>
        <p:nvPr/>
      </p:nvGrpSpPr>
      <p:grpSpPr>
        <a:xfrm>
          <a:off x="0" y="0"/>
          <a:ext cx="0" cy="0"/>
          <a:chOff x="0" y="0"/>
          <a:chExt cx="0" cy="0"/>
        </a:xfrm>
      </p:grpSpPr>
      <p:sp>
        <p:nvSpPr>
          <p:cNvPr id="91" name="Google Shape;9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19"/>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93" name="Google Shape;93;p19"/>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94"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shiny.posit.co/r/gallery/" TargetMode="External"/><Relationship Id="rId4" Type="http://schemas.openxmlformats.org/officeDocument/2006/relationships/hyperlink" Target="https://shiny.posit.co/r/galle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type="title"/>
          </p:nvPr>
        </p:nvSpPr>
        <p:spPr>
          <a:xfrm>
            <a:off x="530400" y="2256250"/>
            <a:ext cx="8083200" cy="1108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GB" sz="3000"/>
              <a:t>Roulette Lab - A Casino App Powered by Data Science</a:t>
            </a:r>
            <a:endParaRPr sz="3000"/>
          </a:p>
        </p:txBody>
      </p:sp>
      <p:sp>
        <p:nvSpPr>
          <p:cNvPr id="100" name="Google Shape;100;p21"/>
          <p:cNvSpPr txBox="1"/>
          <p:nvPr/>
        </p:nvSpPr>
        <p:spPr>
          <a:xfrm>
            <a:off x="1023150" y="3616250"/>
            <a:ext cx="709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Inter"/>
                <a:ea typeface="Inter"/>
                <a:cs typeface="Inter"/>
                <a:sym typeface="Inter"/>
              </a:rPr>
              <a:t>Made by </a:t>
            </a:r>
            <a:r>
              <a:rPr lang="en-GB" sz="1350">
                <a:solidFill>
                  <a:srgbClr val="333333"/>
                </a:solidFill>
                <a:highlight>
                  <a:srgbClr val="FFFFFF"/>
                </a:highlight>
              </a:rPr>
              <a:t>Simões Barbosa Ricardo, Huber Pablo, Bortolotti Luca, Wieland Oscar</a:t>
            </a:r>
            <a:endParaRPr sz="1350">
              <a:solidFill>
                <a:srgbClr val="333333"/>
              </a:solidFill>
              <a:highlight>
                <a:srgbClr val="FFFFFF"/>
              </a:highlight>
            </a:endParaRPr>
          </a:p>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 you. Please feel free to ask any questions.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2"/>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Introduction</a:t>
            </a:r>
            <a:endParaRPr sz="3000"/>
          </a:p>
        </p:txBody>
      </p:sp>
      <p:sp>
        <p:nvSpPr>
          <p:cNvPr id="106" name="Google Shape;106;p22"/>
          <p:cNvSpPr txBox="1"/>
          <p:nvPr>
            <p:ph idx="1" type="body"/>
          </p:nvPr>
        </p:nvSpPr>
        <p:spPr>
          <a:xfrm>
            <a:off x="632175" y="1717350"/>
            <a:ext cx="5056800" cy="195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500"/>
              <a:t>Roulette Lab is an interactive casino shiny app that brings the excitement of roulette to the digital world. It covers the features and functionality of the app, the background and development process, and its potential for integrating entertainment and data science.</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Why a casino app ?</a:t>
            </a:r>
            <a:endParaRPr sz="3000"/>
          </a:p>
        </p:txBody>
      </p:sp>
      <p:sp>
        <p:nvSpPr>
          <p:cNvPr id="112" name="Google Shape;112;p23"/>
          <p:cNvSpPr txBox="1"/>
          <p:nvPr>
            <p:ph idx="1" type="body"/>
          </p:nvPr>
        </p:nvSpPr>
        <p:spPr>
          <a:xfrm>
            <a:off x="632175" y="1717350"/>
            <a:ext cx="5056800" cy="1959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GB" sz="1500"/>
              <a:t>We found our inspiration from the various game shiny apps examples on</a:t>
            </a:r>
            <a:r>
              <a:rPr lang="en-GB" sz="1500">
                <a:uFill>
                  <a:noFill/>
                </a:uFill>
                <a:hlinkClick r:id="rId3"/>
              </a:rPr>
              <a:t> </a:t>
            </a:r>
            <a:r>
              <a:rPr lang="en-GB" sz="1500" u="sng">
                <a:solidFill>
                  <a:schemeClr val="hlink"/>
                </a:solidFill>
                <a:hlinkClick r:id="rId4"/>
              </a:rPr>
              <a:t>https://shiny.posit.co/r/gallery/</a:t>
            </a:r>
            <a:endParaRPr sz="1500" u="sng">
              <a:solidFill>
                <a:schemeClr val="hlink"/>
              </a:solidFill>
            </a:endParaRPr>
          </a:p>
          <a:p>
            <a:pPr indent="-323850" lvl="0" marL="457200" rtl="0" algn="l">
              <a:lnSpc>
                <a:spcPct val="115000"/>
              </a:lnSpc>
              <a:spcBef>
                <a:spcPts val="0"/>
              </a:spcBef>
              <a:spcAft>
                <a:spcPts val="0"/>
              </a:spcAft>
              <a:buSzPts val="1500"/>
              <a:buChar char="●"/>
            </a:pPr>
            <a:r>
              <a:rPr lang="en-GB" sz="1500"/>
              <a:t>We also liked working on the r games during the previous homeworks</a:t>
            </a:r>
            <a:endParaRPr sz="1500"/>
          </a:p>
          <a:p>
            <a:pPr indent="-323850" lvl="0" marL="457200" rtl="0" algn="l">
              <a:lnSpc>
                <a:spcPct val="115000"/>
              </a:lnSpc>
              <a:spcBef>
                <a:spcPts val="0"/>
              </a:spcBef>
              <a:spcAft>
                <a:spcPts val="0"/>
              </a:spcAft>
              <a:buSzPts val="1500"/>
              <a:buChar char="●"/>
            </a:pPr>
            <a:r>
              <a:rPr lang="en-GB" sz="1500"/>
              <a:t>Microeconomics 2 introduced us to Game Theory and we found that Data science allowed us to merge both topics by investigating strategies</a:t>
            </a:r>
            <a:endParaRPr sz="1500"/>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4"/>
          <p:cNvPicPr preferRelativeResize="0"/>
          <p:nvPr>
            <p:ph idx="2" type="pic"/>
          </p:nvPr>
        </p:nvPicPr>
        <p:blipFill rotWithShape="1">
          <a:blip r:embed="rId3">
            <a:alphaModFix/>
          </a:blip>
          <a:srcRect b="3401" l="0" r="0" t="3410"/>
          <a:stretch/>
        </p:blipFill>
        <p:spPr>
          <a:xfrm>
            <a:off x="6007975" y="392500"/>
            <a:ext cx="2615100" cy="3918900"/>
          </a:xfrm>
          <a:prstGeom prst="roundRect">
            <a:avLst>
              <a:gd fmla="val 16667" name="adj"/>
            </a:avLst>
          </a:prstGeom>
        </p:spPr>
      </p:pic>
      <p:sp>
        <p:nvSpPr>
          <p:cNvPr id="118" name="Google Shape;118;p24"/>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Introduction to Roulette Lab</a:t>
            </a:r>
            <a:endParaRPr sz="3000"/>
          </a:p>
        </p:txBody>
      </p:sp>
      <p:sp>
        <p:nvSpPr>
          <p:cNvPr id="119" name="Google Shape;119;p24"/>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23850" lvl="0" marL="457200" rtl="0" algn="l">
              <a:lnSpc>
                <a:spcPct val="110000"/>
              </a:lnSpc>
              <a:spcBef>
                <a:spcPts val="0"/>
              </a:spcBef>
              <a:spcAft>
                <a:spcPts val="0"/>
              </a:spcAft>
              <a:buSzPts val="1500"/>
              <a:buChar char="●"/>
            </a:pPr>
            <a:r>
              <a:rPr lang="en-GB" sz="1500"/>
              <a:t>An innovative casino app designed to bring the thrill and excitement of roulette to the digital world.</a:t>
            </a:r>
            <a:endParaRPr sz="1500"/>
          </a:p>
          <a:p>
            <a:pPr indent="-323850" lvl="0" marL="457200" rtl="0" algn="l">
              <a:lnSpc>
                <a:spcPct val="110000"/>
              </a:lnSpc>
              <a:spcBef>
                <a:spcPts val="0"/>
              </a:spcBef>
              <a:spcAft>
                <a:spcPts val="0"/>
              </a:spcAft>
              <a:buSzPts val="1500"/>
              <a:buChar char="●"/>
            </a:pPr>
            <a:r>
              <a:rPr lang="en-GB" sz="1500"/>
              <a:t>Developed as a part of a data science group project.</a:t>
            </a:r>
            <a:endParaRPr sz="1500"/>
          </a:p>
          <a:p>
            <a:pPr indent="-323850" lvl="0" marL="457200" rtl="0" algn="l">
              <a:lnSpc>
                <a:spcPct val="110000"/>
              </a:lnSpc>
              <a:spcBef>
                <a:spcPts val="0"/>
              </a:spcBef>
              <a:spcAft>
                <a:spcPts val="0"/>
              </a:spcAft>
              <a:buSzPts val="1500"/>
              <a:buChar char="●"/>
            </a:pPr>
            <a:r>
              <a:rPr lang="en-GB" sz="1500"/>
              <a:t>Provides users with an immersive experience including playing roulette and simulating multiple roulette strategies.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ph idx="2" type="pic"/>
          </p:nvPr>
        </p:nvPicPr>
        <p:blipFill rotWithShape="1">
          <a:blip r:embed="rId3">
            <a:alphaModFix/>
          </a:blip>
          <a:srcRect b="49" l="0" r="0" t="39"/>
          <a:stretch/>
        </p:blipFill>
        <p:spPr>
          <a:xfrm>
            <a:off x="5843075" y="632300"/>
            <a:ext cx="2615100" cy="3918900"/>
          </a:xfrm>
          <a:prstGeom prst="roundRect">
            <a:avLst>
              <a:gd fmla="val 16667" name="adj"/>
            </a:avLst>
          </a:prstGeom>
        </p:spPr>
      </p:pic>
      <p:sp>
        <p:nvSpPr>
          <p:cNvPr id="125" name="Google Shape;125;p2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Realistic Roulette Gameplay</a:t>
            </a:r>
            <a:endParaRPr sz="3000"/>
          </a:p>
        </p:txBody>
      </p:sp>
      <p:sp>
        <p:nvSpPr>
          <p:cNvPr id="126" name="Google Shape;126;p25"/>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23850" lvl="0" marL="457200" rtl="0" algn="l">
              <a:lnSpc>
                <a:spcPct val="110000"/>
              </a:lnSpc>
              <a:spcBef>
                <a:spcPts val="0"/>
              </a:spcBef>
              <a:spcAft>
                <a:spcPts val="0"/>
              </a:spcAft>
              <a:buSzPts val="1500"/>
              <a:buChar char="●"/>
            </a:pPr>
            <a:r>
              <a:rPr lang="en-GB" sz="1500"/>
              <a:t>Provides an authentic roulette experience with a visually appealing roulette wheel, accurate ball movements and dynamic sound effects</a:t>
            </a:r>
            <a:endParaRPr sz="1500"/>
          </a:p>
          <a:p>
            <a:pPr indent="-323850" lvl="0" marL="457200" rtl="0" algn="l">
              <a:lnSpc>
                <a:spcPct val="110000"/>
              </a:lnSpc>
              <a:spcBef>
                <a:spcPts val="0"/>
              </a:spcBef>
              <a:spcAft>
                <a:spcPts val="0"/>
              </a:spcAft>
              <a:buSzPts val="1500"/>
              <a:buChar char="●"/>
            </a:pPr>
            <a:r>
              <a:rPr lang="en-GB" sz="1500"/>
              <a:t>Ensures an immersive gaming experience including all the bet possibilities of a real roulette game</a:t>
            </a:r>
            <a:endParaRPr sz="1500"/>
          </a:p>
          <a:p>
            <a:pPr indent="-323850" lvl="0" marL="457200" rtl="0" algn="l">
              <a:lnSpc>
                <a:spcPct val="110000"/>
              </a:lnSpc>
              <a:spcBef>
                <a:spcPts val="0"/>
              </a:spcBef>
              <a:spcAft>
                <a:spcPts val="0"/>
              </a:spcAft>
              <a:buSzPts val="1500"/>
              <a:buChar char="●"/>
            </a:pPr>
            <a:r>
              <a:rPr lang="en-GB" sz="1500"/>
              <a:t>Includes a balance and a chip color selection system</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6"/>
          <p:cNvPicPr preferRelativeResize="0"/>
          <p:nvPr>
            <p:ph idx="2" type="pic"/>
          </p:nvPr>
        </p:nvPicPr>
        <p:blipFill rotWithShape="1">
          <a:blip r:embed="rId3">
            <a:alphaModFix/>
          </a:blip>
          <a:srcRect b="0" l="27139" r="27139" t="0"/>
          <a:stretch/>
        </p:blipFill>
        <p:spPr>
          <a:xfrm>
            <a:off x="5843075" y="632300"/>
            <a:ext cx="2615100" cy="3918900"/>
          </a:xfrm>
          <a:prstGeom prst="roundRect">
            <a:avLst>
              <a:gd fmla="val 16667" name="adj"/>
            </a:avLst>
          </a:prstGeom>
        </p:spPr>
      </p:pic>
      <p:sp>
        <p:nvSpPr>
          <p:cNvPr id="132" name="Google Shape;132;p26"/>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Simulated Strategies</a:t>
            </a:r>
            <a:endParaRPr sz="3000"/>
          </a:p>
        </p:txBody>
      </p:sp>
      <p:sp>
        <p:nvSpPr>
          <p:cNvPr id="133" name="Google Shape;133;p26"/>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23850" lvl="0" marL="457200" rtl="0" algn="l">
              <a:lnSpc>
                <a:spcPct val="110000"/>
              </a:lnSpc>
              <a:spcBef>
                <a:spcPts val="0"/>
              </a:spcBef>
              <a:spcAft>
                <a:spcPts val="0"/>
              </a:spcAft>
              <a:buSzPts val="1500"/>
              <a:buChar char="●"/>
            </a:pPr>
            <a:r>
              <a:rPr lang="en-GB" sz="1500"/>
              <a:t>Users can experiment with various roulette strategies, both popular and custom-made, to examine their effectiveness in different scenarios.</a:t>
            </a:r>
            <a:endParaRPr sz="1500"/>
          </a:p>
          <a:p>
            <a:pPr indent="-323850" lvl="0" marL="457200" rtl="0" algn="l">
              <a:lnSpc>
                <a:spcPct val="110000"/>
              </a:lnSpc>
              <a:spcBef>
                <a:spcPts val="0"/>
              </a:spcBef>
              <a:spcAft>
                <a:spcPts val="0"/>
              </a:spcAft>
              <a:buSzPts val="1500"/>
              <a:buChar char="●"/>
            </a:pPr>
            <a:r>
              <a:rPr lang="en-GB" sz="1500"/>
              <a:t>From the Martingale system to the Fibonacci sequence, Roulette Lab allows users to test and evaluate these strategies in a risk-free environment.</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7"/>
          <p:cNvPicPr preferRelativeResize="0"/>
          <p:nvPr>
            <p:ph idx="2" type="pic"/>
          </p:nvPr>
        </p:nvPicPr>
        <p:blipFill rotWithShape="1">
          <a:blip r:embed="rId3">
            <a:alphaModFix/>
          </a:blip>
          <a:srcRect b="0" l="27767" r="27762" t="0"/>
          <a:stretch/>
        </p:blipFill>
        <p:spPr>
          <a:xfrm>
            <a:off x="5843075" y="632300"/>
            <a:ext cx="2615100" cy="3918900"/>
          </a:xfrm>
          <a:prstGeom prst="roundRect">
            <a:avLst>
              <a:gd fmla="val 16667" name="adj"/>
            </a:avLst>
          </a:prstGeom>
        </p:spPr>
      </p:pic>
      <p:sp>
        <p:nvSpPr>
          <p:cNvPr id="139" name="Google Shape;139;p27"/>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Development of Roulette Lab</a:t>
            </a:r>
            <a:endParaRPr sz="3000"/>
          </a:p>
        </p:txBody>
      </p:sp>
      <p:sp>
        <p:nvSpPr>
          <p:cNvPr id="140" name="Google Shape;140;p27"/>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23850" lvl="0" marL="457200" rtl="0" algn="l">
              <a:lnSpc>
                <a:spcPct val="110000"/>
              </a:lnSpc>
              <a:spcBef>
                <a:spcPts val="0"/>
              </a:spcBef>
              <a:spcAft>
                <a:spcPts val="0"/>
              </a:spcAft>
              <a:buSzPts val="1500"/>
              <a:buChar char="●"/>
            </a:pPr>
            <a:r>
              <a:rPr lang="en-GB" sz="1500"/>
              <a:t>Initiated as a data science group project.</a:t>
            </a:r>
            <a:endParaRPr sz="1500"/>
          </a:p>
          <a:p>
            <a:pPr indent="-323850" lvl="0" marL="457200" rtl="0" algn="l">
              <a:lnSpc>
                <a:spcPct val="110000"/>
              </a:lnSpc>
              <a:spcBef>
                <a:spcPts val="0"/>
              </a:spcBef>
              <a:spcAft>
                <a:spcPts val="0"/>
              </a:spcAft>
              <a:buSzPts val="1500"/>
              <a:buChar char="●"/>
            </a:pPr>
            <a:r>
              <a:rPr lang="en-GB" sz="1500"/>
              <a:t>The project team consisted of 4 students </a:t>
            </a:r>
            <a:endParaRPr sz="1500"/>
          </a:p>
          <a:p>
            <a:pPr indent="-323850" lvl="0" marL="457200" rtl="0" algn="l">
              <a:lnSpc>
                <a:spcPct val="110000"/>
              </a:lnSpc>
              <a:spcBef>
                <a:spcPts val="0"/>
              </a:spcBef>
              <a:spcAft>
                <a:spcPts val="0"/>
              </a:spcAft>
              <a:buSzPts val="1500"/>
              <a:buChar char="●"/>
            </a:pPr>
            <a:r>
              <a:rPr lang="en-GB" sz="1500"/>
              <a:t>Began with detailed analysis of the roulette game and already existing shiny apps.</a:t>
            </a:r>
            <a:endParaRPr sz="1500"/>
          </a:p>
          <a:p>
            <a:pPr indent="-323850" lvl="0" marL="457200" rtl="0" algn="l">
              <a:lnSpc>
                <a:spcPct val="110000"/>
              </a:lnSpc>
              <a:spcBef>
                <a:spcPts val="0"/>
              </a:spcBef>
              <a:spcAft>
                <a:spcPts val="0"/>
              </a:spcAft>
              <a:buSzPts val="1500"/>
              <a:buChar char="●"/>
            </a:pPr>
            <a:r>
              <a:rPr lang="en-GB" sz="1500"/>
              <a:t>Leveraged programming languages like R shiny, CSS and HTML to build the frontend and backend components of the app.</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8"/>
          <p:cNvPicPr preferRelativeResize="0"/>
          <p:nvPr>
            <p:ph idx="2" type="pic"/>
          </p:nvPr>
        </p:nvPicPr>
        <p:blipFill rotWithShape="1">
          <a:blip r:embed="rId3">
            <a:alphaModFix/>
          </a:blip>
          <a:srcRect b="0" l="27756" r="27756" t="0"/>
          <a:stretch/>
        </p:blipFill>
        <p:spPr>
          <a:xfrm>
            <a:off x="5843075" y="632300"/>
            <a:ext cx="2615100" cy="3918900"/>
          </a:xfrm>
          <a:prstGeom prst="roundRect">
            <a:avLst>
              <a:gd fmla="val 16667" name="adj"/>
            </a:avLst>
          </a:prstGeom>
        </p:spPr>
      </p:pic>
      <p:sp>
        <p:nvSpPr>
          <p:cNvPr id="146" name="Google Shape;146;p28"/>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latin typeface="Arial"/>
                <a:ea typeface="Arial"/>
                <a:cs typeface="Arial"/>
                <a:sym typeface="Arial"/>
              </a:rPr>
              <a:t>Difficulties</a:t>
            </a:r>
            <a:endParaRPr sz="3000"/>
          </a:p>
        </p:txBody>
      </p:sp>
      <p:sp>
        <p:nvSpPr>
          <p:cNvPr id="147" name="Google Shape;147;p28"/>
          <p:cNvSpPr txBox="1"/>
          <p:nvPr>
            <p:ph idx="1" type="subTitle"/>
          </p:nvPr>
        </p:nvSpPr>
        <p:spPr>
          <a:xfrm>
            <a:off x="642700" y="1531875"/>
            <a:ext cx="3605100" cy="1964700"/>
          </a:xfrm>
          <a:prstGeom prst="rect">
            <a:avLst/>
          </a:prstGeom>
        </p:spPr>
        <p:txBody>
          <a:bodyPr anchorCtr="0" anchor="t" bIns="91425" lIns="91425" spcFirstLastPara="1" rIns="91425" wrap="square" tIns="91425">
            <a:noAutofit/>
          </a:bodyPr>
          <a:lstStyle/>
          <a:p>
            <a:pPr indent="-323850" lvl="0" marL="457200" rtl="0" algn="l">
              <a:lnSpc>
                <a:spcPct val="110000"/>
              </a:lnSpc>
              <a:spcBef>
                <a:spcPts val="0"/>
              </a:spcBef>
              <a:spcAft>
                <a:spcPts val="0"/>
              </a:spcAft>
              <a:buSzPts val="1500"/>
              <a:buChar char="●"/>
            </a:pPr>
            <a:r>
              <a:rPr lang="en-GB" sz="1500"/>
              <a:t>Starting from an already finished project was a challenging experience. </a:t>
            </a:r>
            <a:endParaRPr sz="1500"/>
          </a:p>
          <a:p>
            <a:pPr indent="-323850" lvl="0" marL="457200" rtl="0" algn="l">
              <a:lnSpc>
                <a:spcPct val="110000"/>
              </a:lnSpc>
              <a:spcBef>
                <a:spcPts val="0"/>
              </a:spcBef>
              <a:spcAft>
                <a:spcPts val="0"/>
              </a:spcAft>
              <a:buSzPts val="1500"/>
              <a:buChar char="●"/>
            </a:pPr>
            <a:r>
              <a:rPr lang="en-GB" sz="1500"/>
              <a:t>LaTeX gave us difficulties in showing the mathematical writing.</a:t>
            </a:r>
            <a:endParaRPr sz="1500"/>
          </a:p>
          <a:p>
            <a:pPr indent="-323850" lvl="0" marL="457200" rtl="0" algn="l">
              <a:lnSpc>
                <a:spcPct val="110000"/>
              </a:lnSpc>
              <a:spcBef>
                <a:spcPts val="0"/>
              </a:spcBef>
              <a:spcAft>
                <a:spcPts val="0"/>
              </a:spcAft>
              <a:buSzPts val="1500"/>
              <a:buChar char="●"/>
            </a:pPr>
            <a:r>
              <a:rPr lang="en-GB" sz="1500"/>
              <a:t>Uploading this kind of package on cran seemed almost impossible</a:t>
            </a:r>
            <a:endParaRPr sz="1500"/>
          </a:p>
          <a:p>
            <a:pPr indent="-323850" lvl="0" marL="457200" rtl="0" algn="l">
              <a:lnSpc>
                <a:spcPct val="110000"/>
              </a:lnSpc>
              <a:spcBef>
                <a:spcPts val="0"/>
              </a:spcBef>
              <a:spcAft>
                <a:spcPts val="0"/>
              </a:spcAft>
              <a:buSzPts val="1500"/>
              <a:buChar char="●"/>
            </a:pPr>
            <a:r>
              <a:rPr lang="en-GB" sz="1500"/>
              <a:t>Handling CSS inside shiny was not always easy</a:t>
            </a:r>
            <a:endParaRPr sz="1500"/>
          </a:p>
          <a:p>
            <a:pPr indent="-323850" lvl="0" marL="457200" rtl="0" algn="l">
              <a:lnSpc>
                <a:spcPct val="110000"/>
              </a:lnSpc>
              <a:spcBef>
                <a:spcPts val="0"/>
              </a:spcBef>
              <a:spcAft>
                <a:spcPts val="0"/>
              </a:spcAft>
              <a:buSzPts val="1500"/>
              <a:buChar char="●"/>
            </a:pPr>
            <a:r>
              <a:rPr lang="en-GB" sz="1500"/>
              <a:t>Rstudio is constantly crashing</a:t>
            </a:r>
            <a:endParaRPr sz="1500"/>
          </a:p>
          <a:p>
            <a:pPr indent="0" lvl="0" marL="457200" rtl="0" algn="l">
              <a:lnSpc>
                <a:spcPct val="110000"/>
              </a:lnSpc>
              <a:spcBef>
                <a:spcPts val="0"/>
              </a:spcBef>
              <a:spcAft>
                <a:spcPts val="0"/>
              </a:spcAft>
              <a:buNone/>
            </a:pPr>
            <a:r>
              <a:t/>
            </a:r>
            <a:endParaRPr/>
          </a:p>
          <a:p>
            <a:pPr indent="0" lvl="0" marL="457200" rtl="0" algn="l">
              <a:lnSpc>
                <a:spcPct val="110000"/>
              </a:lnSpc>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9"/>
          <p:cNvPicPr preferRelativeResize="0"/>
          <p:nvPr>
            <p:ph idx="2" type="pic"/>
          </p:nvPr>
        </p:nvPicPr>
        <p:blipFill rotWithShape="1">
          <a:blip r:embed="rId3">
            <a:alphaModFix/>
          </a:blip>
          <a:srcRect b="0" l="19" r="29" t="0"/>
          <a:stretch/>
        </p:blipFill>
        <p:spPr>
          <a:xfrm>
            <a:off x="5843075" y="632300"/>
            <a:ext cx="2615100" cy="3918900"/>
          </a:xfrm>
          <a:prstGeom prst="roundRect">
            <a:avLst>
              <a:gd fmla="val 16667" name="adj"/>
            </a:avLst>
          </a:prstGeom>
        </p:spPr>
      </p:pic>
      <p:sp>
        <p:nvSpPr>
          <p:cNvPr id="153" name="Google Shape;153;p29"/>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Conclusion</a:t>
            </a:r>
            <a:endParaRPr sz="3000"/>
          </a:p>
        </p:txBody>
      </p:sp>
      <p:sp>
        <p:nvSpPr>
          <p:cNvPr id="154" name="Google Shape;154;p29"/>
          <p:cNvSpPr txBox="1"/>
          <p:nvPr>
            <p:ph idx="1" type="subTitle"/>
          </p:nvPr>
        </p:nvSpPr>
        <p:spPr>
          <a:xfrm>
            <a:off x="632175" y="1609400"/>
            <a:ext cx="3605100" cy="1964700"/>
          </a:xfrm>
          <a:prstGeom prst="rect">
            <a:avLst/>
          </a:prstGeom>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SzPts val="1400"/>
              <a:buChar char="●"/>
            </a:pPr>
            <a:r>
              <a:rPr lang="en-GB" sz="1400"/>
              <a:t>Roulette Lab stands as a fusion of entertainment and data science.</a:t>
            </a:r>
            <a:endParaRPr sz="1400"/>
          </a:p>
          <a:p>
            <a:pPr indent="-317500" lvl="0" marL="457200" rtl="0" algn="l">
              <a:lnSpc>
                <a:spcPct val="110000"/>
              </a:lnSpc>
              <a:spcBef>
                <a:spcPts val="0"/>
              </a:spcBef>
              <a:spcAft>
                <a:spcPts val="0"/>
              </a:spcAft>
              <a:buSzPts val="1400"/>
              <a:buChar char="●"/>
            </a:pPr>
            <a:r>
              <a:rPr lang="en-GB" sz="1400"/>
              <a:t>O</a:t>
            </a:r>
            <a:r>
              <a:rPr lang="en-GB" sz="1400"/>
              <a:t>ffers users a thrilling experience while serving as a platform for exploring and analyzing the complexities of roulette.</a:t>
            </a:r>
            <a:endParaRPr sz="1400"/>
          </a:p>
          <a:p>
            <a:pPr indent="-317500" lvl="0" marL="457200" rtl="0" algn="l">
              <a:lnSpc>
                <a:spcPct val="110000"/>
              </a:lnSpc>
              <a:spcBef>
                <a:spcPts val="0"/>
              </a:spcBef>
              <a:spcAft>
                <a:spcPts val="0"/>
              </a:spcAft>
              <a:buSzPts val="1400"/>
              <a:buChar char="●"/>
            </a:pPr>
            <a:r>
              <a:rPr lang="en-GB" sz="1400"/>
              <a:t>E</a:t>
            </a:r>
            <a:r>
              <a:rPr lang="en-GB" sz="1400"/>
              <a:t>mpowers users to deepen their understanding of the game and ultimately enhance their decision-making skills.</a:t>
            </a:r>
            <a:endParaRPr sz="1400"/>
          </a:p>
          <a:p>
            <a:pPr indent="-317500" lvl="0" marL="457200" rtl="0" algn="l">
              <a:lnSpc>
                <a:spcPct val="110000"/>
              </a:lnSpc>
              <a:spcBef>
                <a:spcPts val="0"/>
              </a:spcBef>
              <a:spcAft>
                <a:spcPts val="0"/>
              </a:spcAft>
              <a:buSzPts val="1400"/>
              <a:buChar char="●"/>
            </a:pPr>
            <a:r>
              <a:rPr lang="en-GB" sz="1400"/>
              <a:t>S</a:t>
            </a:r>
            <a:r>
              <a:rPr lang="en-GB" sz="1400"/>
              <a:t>howcases the potential of data science applications beyond conventional domains.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